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맑은 고딕" pitchFamily="50" charset="-127"/>
      <p:regular r:id="rId10"/>
      <p:bold r:id="rId11"/>
    </p:embeddedFont>
    <p:embeddedFont>
      <p:font typeface="한컴 윤고딕 230" pitchFamily="18" charset="-127"/>
      <p:regular r:id="rId12"/>
    </p:embeddedFont>
    <p:embeddedFont>
      <p:font typeface="한컴 윤고딕 240" pitchFamily="18" charset="-127"/>
      <p:regular r:id="rId13"/>
    </p:embeddedFont>
    <p:embeddedFont>
      <p:font typeface="나눔고딕" pitchFamily="50" charset="-127"/>
      <p:regular r:id="rId14"/>
      <p:bold r:id="rId15"/>
    </p:embeddedFont>
    <p:embeddedFont>
      <p:font typeface="나눔고딕 ExtraBold" pitchFamily="50" charset="-127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C5B"/>
    <a:srgbClr val="3E6049"/>
    <a:srgbClr val="507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71"/>
            <a:ext cx="9144000" cy="6046379"/>
          </a:xfrm>
          <a:prstGeom prst="rect">
            <a:avLst/>
          </a:prstGeom>
        </p:spPr>
      </p:pic>
      <p:pic>
        <p:nvPicPr>
          <p:cNvPr id="1026" name="Picture 2" descr="C:\Users\jino\Downloads\noun_33801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29"/>
          <a:stretch/>
        </p:blipFill>
        <p:spPr bwMode="auto">
          <a:xfrm>
            <a:off x="3527884" y="690379"/>
            <a:ext cx="2088232" cy="2011663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63688" y="2682991"/>
            <a:ext cx="5616624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EBS </a:t>
            </a:r>
            <a:r>
              <a:rPr lang="ko-KR" altLang="en-US" sz="2800" b="1" spc="-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다큐프라임</a:t>
            </a:r>
            <a:r>
              <a:rPr lang="ko-KR" altLang="en-US" sz="28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2800" b="1" spc="-300" dirty="0" smtClean="0">
                <a:solidFill>
                  <a:srgbClr val="4AB4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한국음식</a:t>
            </a:r>
            <a:r>
              <a:rPr lang="ko-KR" altLang="en-US" sz="28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</a:rPr>
              <a:t>을 말하다</a:t>
            </a:r>
            <a:endParaRPr lang="ko-KR" altLang="en-US" sz="20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3898" y="3219822"/>
            <a:ext cx="5616624" cy="2616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spc="600" dirty="0" smtClean="0">
                <a:solidFill>
                  <a:schemeClr val="bg1"/>
                </a:solidFill>
                <a:latin typeface="한컴 윤고딕 240" pitchFamily="18" charset="-127"/>
                <a:ea typeface="한컴 윤고딕 240" pitchFamily="18" charset="-127"/>
              </a:rPr>
              <a:t>올바른 원형의 활용방법 분석 및 활용방안</a:t>
            </a:r>
            <a:endParaRPr lang="ko-KR" altLang="en-US" sz="1100" spc="600" dirty="0">
              <a:solidFill>
                <a:schemeClr val="bg1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7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 flipH="1">
            <a:off x="-612580" y="0"/>
            <a:ext cx="2808316" cy="5143500"/>
          </a:xfrm>
          <a:prstGeom prst="rect">
            <a:avLst/>
          </a:prstGeom>
          <a:solidFill>
            <a:srgbClr val="327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881593"/>
            <a:ext cx="1512168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150" dirty="0" smtClean="0">
                <a:solidFill>
                  <a:schemeClr val="bg1"/>
                </a:solidFill>
                <a:latin typeface="한컴 윤고딕 240" pitchFamily="18" charset="-127"/>
                <a:ea typeface="한컴 윤고딕 240" pitchFamily="18" charset="-127"/>
              </a:rPr>
              <a:t>목차</a:t>
            </a:r>
            <a:endParaRPr lang="ko-KR" altLang="en-US" sz="3200" spc="-150" dirty="0">
              <a:solidFill>
                <a:schemeClr val="bg1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3484" y="915566"/>
            <a:ext cx="93610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001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235536"/>
            <a:ext cx="3312368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食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문화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콘텐츠의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문제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84" y="1963748"/>
            <a:ext cx="93610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002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283718"/>
            <a:ext cx="3312368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‘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한국음식을 말하다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’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분석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2575710"/>
            <a:ext cx="3600400" cy="5078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- </a:t>
            </a:r>
            <a:r>
              <a:rPr lang="ko-KR" altLang="en-US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오래된 것과의 만남</a:t>
            </a:r>
            <a:endParaRPr lang="en-US" altLang="ko-KR" sz="9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r>
              <a:rPr lang="en-US" altLang="ko-KR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- </a:t>
            </a:r>
            <a:r>
              <a:rPr lang="ko-KR" altLang="en-US" sz="9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밥상위의</a:t>
            </a:r>
            <a:r>
              <a:rPr lang="ko-KR" altLang="en-US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근대</a:t>
            </a:r>
            <a:endParaRPr lang="en-US" altLang="ko-KR" sz="9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r>
              <a:rPr lang="en-US" altLang="ko-KR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- </a:t>
            </a:r>
            <a:r>
              <a:rPr lang="ko-KR" altLang="en-US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과식의 시대에서 미식의 시대로</a:t>
            </a:r>
            <a:endParaRPr lang="ko-KR" altLang="en-US" sz="9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84" y="3467463"/>
            <a:ext cx="93610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003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3787433"/>
            <a:ext cx="3312368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콘텐츠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활용방안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4083918"/>
            <a:ext cx="3600400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- </a:t>
            </a:r>
            <a:r>
              <a:rPr lang="ko-KR" altLang="en-US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한국음식문화 지도</a:t>
            </a:r>
            <a:endParaRPr lang="en-US" altLang="ko-KR" sz="9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r>
              <a:rPr lang="en-US" altLang="ko-KR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- TV </a:t>
            </a:r>
            <a:r>
              <a:rPr lang="ko-KR" altLang="en-US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프로그램 </a:t>
            </a:r>
            <a:r>
              <a:rPr lang="en-US" altLang="ko-KR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‘</a:t>
            </a:r>
            <a:r>
              <a:rPr lang="ko-KR" altLang="en-US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한식일지</a:t>
            </a:r>
            <a:r>
              <a:rPr lang="en-US" altLang="ko-KR" sz="9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’</a:t>
            </a:r>
            <a:endParaRPr lang="ko-KR" altLang="en-US" sz="9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3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1907704" y="457200"/>
            <a:ext cx="6984776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303309"/>
            <a:ext cx="187220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食</a:t>
            </a:r>
            <a:r>
              <a:rPr lang="ko-KR" altLang="en-US" sz="14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문화</a:t>
            </a:r>
            <a:r>
              <a:rPr lang="ko-KR" alt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14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콘텐츠의</a:t>
            </a:r>
            <a:r>
              <a:rPr lang="ko-KR" alt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문제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2627784" y="1685865"/>
            <a:ext cx="2160240" cy="2160240"/>
          </a:xfrm>
          <a:prstGeom prst="ellipse">
            <a:avLst/>
          </a:prstGeom>
          <a:solidFill>
            <a:srgbClr val="2E645B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39752" y="2535152"/>
            <a:ext cx="244827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atin typeface="나눔고딕" pitchFamily="50" charset="-127"/>
                <a:ea typeface="나눔고딕" pitchFamily="50" charset="-127"/>
              </a:rPr>
              <a:t>식 문화 </a:t>
            </a:r>
            <a:r>
              <a:rPr lang="ko-KR" altLang="en-US" sz="1200" spc="-150" dirty="0" err="1" smtClean="0">
                <a:latin typeface="나눔고딕" pitchFamily="50" charset="-127"/>
                <a:ea typeface="나눔고딕" pitchFamily="50" charset="-127"/>
              </a:rPr>
              <a:t>콘텐츠</a:t>
            </a:r>
            <a:r>
              <a:rPr lang="ko-KR" altLang="en-US" sz="1200" spc="-15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200" spc="-150" dirty="0" smtClean="0">
                <a:latin typeface="나눔고딕 ExtraBold" pitchFamily="50" charset="-127"/>
                <a:ea typeface="나눔고딕 ExtraBold" pitchFamily="50" charset="-127"/>
              </a:rPr>
              <a:t>활용 실태</a:t>
            </a:r>
            <a:endParaRPr lang="ko-KR" altLang="en-US" sz="1200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139951" y="1592065"/>
            <a:ext cx="2347837" cy="2347837"/>
          </a:xfrm>
          <a:prstGeom prst="ellipse">
            <a:avLst/>
          </a:prstGeom>
          <a:solidFill>
            <a:srgbClr val="3D8377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139952" y="2535150"/>
            <a:ext cx="244827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atin typeface="나눔고딕" pitchFamily="50" charset="-127"/>
                <a:ea typeface="나눔고딕" pitchFamily="50" charset="-127"/>
              </a:rPr>
              <a:t>실패한 </a:t>
            </a:r>
            <a:r>
              <a:rPr lang="ko-KR" altLang="en-US" sz="1200" spc="-150" dirty="0" smtClean="0">
                <a:latin typeface="나눔고딕 ExtraBold" pitchFamily="50" charset="-127"/>
                <a:ea typeface="나눔고딕 ExtraBold" pitchFamily="50" charset="-127"/>
              </a:rPr>
              <a:t>현대 </a:t>
            </a:r>
            <a:r>
              <a:rPr lang="ko-KR" altLang="en-US" sz="1200" spc="-150" dirty="0" err="1" smtClean="0">
                <a:latin typeface="나눔고딕 ExtraBold" pitchFamily="50" charset="-127"/>
                <a:ea typeface="나눔고딕 ExtraBold" pitchFamily="50" charset="-127"/>
              </a:rPr>
              <a:t>콘텐츠</a:t>
            </a:r>
            <a:endParaRPr lang="en-US" altLang="ko-KR" sz="1200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1200" spc="-150" dirty="0" smtClean="0">
                <a:latin typeface="나눔고딕" pitchFamily="50" charset="-127"/>
                <a:ea typeface="나눔고딕" pitchFamily="50" charset="-127"/>
              </a:rPr>
              <a:t>제작 실태</a:t>
            </a:r>
            <a:endParaRPr lang="ko-KR" altLang="en-US" sz="1200" spc="-150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4499992" y="1440440"/>
            <a:ext cx="576064" cy="129389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5076056" y="1437390"/>
            <a:ext cx="936104" cy="3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8144" y="1245902"/>
            <a:ext cx="1800200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50" dirty="0" smtClean="0">
                <a:latin typeface="나눔고딕 ExtraBold" pitchFamily="50" charset="-127"/>
                <a:ea typeface="나눔고딕 ExtraBold" pitchFamily="50" charset="-127"/>
              </a:rPr>
              <a:t>비슷한 양상</a:t>
            </a:r>
            <a:r>
              <a:rPr lang="ko-KR" altLang="en-US" sz="1600" spc="-150" dirty="0" smtClean="0">
                <a:latin typeface="나눔고딕" pitchFamily="50" charset="-127"/>
                <a:ea typeface="나눔고딕" pitchFamily="50" charset="-127"/>
              </a:rPr>
              <a:t>을 보임</a:t>
            </a:r>
            <a:endParaRPr lang="ko-KR" altLang="en-US" spc="-15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24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1907704" y="457200"/>
            <a:ext cx="6984776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303309"/>
            <a:ext cx="187220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食</a:t>
            </a:r>
            <a:r>
              <a:rPr lang="ko-KR" altLang="en-US" sz="14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문화</a:t>
            </a:r>
            <a:r>
              <a:rPr lang="ko-KR" alt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z="14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콘텐츠의</a:t>
            </a:r>
            <a:r>
              <a:rPr lang="ko-KR" alt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문제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668" y="1637387"/>
            <a:ext cx="5976664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 식 문화를 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제대로 이해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하고 </a:t>
            </a:r>
            <a:endParaRPr lang="en-US" altLang="ko-KR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올바른 </a:t>
            </a:r>
            <a:r>
              <a:rPr lang="ko-KR" altLang="en-US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콘텐츠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제작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의 필요성 인식</a:t>
            </a:r>
            <a:endParaRPr lang="ko-KR" altLang="en-US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 rot="5400000">
            <a:off x="4318831" y="2428875"/>
            <a:ext cx="506338" cy="504056"/>
          </a:xfrm>
          <a:prstGeom prst="rightArrow">
            <a:avLst/>
          </a:prstGeom>
          <a:solidFill>
            <a:srgbClr val="3D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583668" y="3075806"/>
            <a:ext cx="5976664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EBS </a:t>
            </a:r>
            <a:r>
              <a:rPr lang="ko-KR" altLang="en-US" sz="20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다큐프라임</a:t>
            </a:r>
            <a:r>
              <a:rPr lang="ko-KR" altLang="en-US" sz="20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0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0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한국음식을 말하다</a:t>
            </a:r>
            <a:r>
              <a:rPr lang="en-US" altLang="ko-KR" sz="20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20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통해 알아보고자 함</a:t>
            </a:r>
            <a:endParaRPr lang="ko-KR" altLang="en-US" sz="2000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79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6093618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2645786" y="1880405"/>
            <a:ext cx="3852428" cy="1001850"/>
            <a:chOff x="2645786" y="1880405"/>
            <a:chExt cx="3852428" cy="1001850"/>
          </a:xfrm>
        </p:grpSpPr>
        <p:sp>
          <p:nvSpPr>
            <p:cNvPr id="3" name="직사각형 2"/>
            <p:cNvSpPr/>
            <p:nvPr/>
          </p:nvSpPr>
          <p:spPr>
            <a:xfrm>
              <a:off x="3131840" y="1880405"/>
              <a:ext cx="2880320" cy="1001850"/>
            </a:xfrm>
            <a:prstGeom prst="rect">
              <a:avLst/>
            </a:prstGeom>
            <a:solidFill>
              <a:srgbClr val="327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45786" y="2106723"/>
              <a:ext cx="3852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-150" dirty="0" smtClean="0">
                  <a:solidFill>
                    <a:schemeClr val="bg1"/>
                  </a:solidFill>
                  <a:latin typeface="한컴 윤고딕 240" pitchFamily="18" charset="-127"/>
                  <a:ea typeface="한컴 윤고딕 240" pitchFamily="18" charset="-127"/>
                </a:rPr>
                <a:t>고급음식의 이미지</a:t>
              </a:r>
              <a:endParaRPr lang="ko-KR" altLang="en-US" spc="-150" dirty="0">
                <a:solidFill>
                  <a:schemeClr val="bg1"/>
                </a:solidFill>
                <a:latin typeface="한컴 윤고딕 240" pitchFamily="18" charset="-127"/>
                <a:ea typeface="한컴 윤고딕 24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907704" y="457200"/>
            <a:ext cx="6984776" cy="0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303309"/>
            <a:ext cx="187220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‘</a:t>
            </a:r>
            <a:r>
              <a:rPr lang="ko-KR" alt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한국음식을 말하다</a:t>
            </a:r>
            <a:r>
              <a:rPr lang="en-US" altLang="ko-KR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’</a:t>
            </a:r>
            <a:r>
              <a:rPr lang="ko-KR" alt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분석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7" y="1356166"/>
            <a:ext cx="2016224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음식은</a:t>
            </a:r>
            <a:r>
              <a:rPr lang="en-US" altLang="ko-KR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endParaRPr lang="ko-KR" altLang="en-US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482319"/>
            <a:ext cx="2664296" cy="116955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먹는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즐기는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느끼는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정성스러운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ko-KR" altLang="en-US" sz="140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0087" y="2482319"/>
            <a:ext cx="2664296" cy="116955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보는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빠른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간편한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spc="-150" dirty="0" smtClean="0">
                <a:latin typeface="나눔고딕" pitchFamily="50" charset="-127"/>
                <a:ea typeface="나눔고딕" pitchFamily="50" charset="-127"/>
              </a:rPr>
              <a:t>쉬운 것</a:t>
            </a:r>
            <a:endParaRPr lang="en-US" altLang="ko-KR" sz="14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ko-KR" altLang="en-US" sz="1400" spc="-15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4440" y="2573126"/>
            <a:ext cx="99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 smtClean="0">
                <a:solidFill>
                  <a:srgbClr val="327A5D"/>
                </a:solidFill>
                <a:latin typeface="한컴 윤고딕 240" pitchFamily="18" charset="-127"/>
                <a:ea typeface="한컴 윤고딕 240" pitchFamily="18" charset="-127"/>
              </a:rPr>
              <a:t>VS</a:t>
            </a:r>
            <a:endParaRPr lang="ko-KR" altLang="en-US" spc="-150" dirty="0">
              <a:solidFill>
                <a:srgbClr val="327A5D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23729" y="1995686"/>
            <a:ext cx="4896544" cy="2016224"/>
          </a:xfrm>
          <a:prstGeom prst="roundRect">
            <a:avLst/>
          </a:prstGeom>
          <a:noFill/>
          <a:ln w="15875">
            <a:solidFill>
              <a:srgbClr val="327A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6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>
            <a:off x="1691680" y="457197"/>
            <a:ext cx="7200800" cy="3"/>
          </a:xfrm>
          <a:prstGeom prst="line">
            <a:avLst/>
          </a:prstGeom>
          <a:ln>
            <a:solidFill>
              <a:srgbClr val="327A5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303309"/>
            <a:ext cx="187220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콘텐츠</a:t>
            </a:r>
            <a:r>
              <a:rPr lang="ko-KR" alt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itchFamily="18" charset="-127"/>
                <a:ea typeface="한컴 윤고딕 240" pitchFamily="18" charset="-127"/>
              </a:rPr>
              <a:t> 활용 방안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pic>
        <p:nvPicPr>
          <p:cNvPr id="28674" name="Picture 2" descr="C:\Users\jino\Downloads\noun_10011_c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9"/>
          <a:stretch/>
        </p:blipFill>
        <p:spPr bwMode="auto">
          <a:xfrm>
            <a:off x="2800197" y="1563762"/>
            <a:ext cx="360040" cy="3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jino\Downloads\noun_11347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0"/>
          <a:stretch/>
        </p:blipFill>
        <p:spPr bwMode="auto">
          <a:xfrm>
            <a:off x="2122860" y="1563638"/>
            <a:ext cx="1714714" cy="16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jino\Downloads\noun_10011_c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9"/>
          <a:stretch/>
        </p:blipFill>
        <p:spPr bwMode="auto">
          <a:xfrm>
            <a:off x="6041425" y="1563762"/>
            <a:ext cx="360040" cy="3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jino\Downloads\noun_11347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0"/>
          <a:stretch/>
        </p:blipFill>
        <p:spPr bwMode="auto">
          <a:xfrm>
            <a:off x="5364088" y="1563638"/>
            <a:ext cx="1714714" cy="16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656181" y="303301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50" smtClean="0"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A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팀</a:t>
            </a:r>
            <a:endParaRPr lang="ko-KR" altLang="en-US" spc="-150" dirty="0">
              <a:solidFill>
                <a:schemeClr val="tx1">
                  <a:lumMod val="85000"/>
                  <a:lumOff val="15000"/>
                </a:schemeClr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7409" y="303301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B</a:t>
            </a:r>
            <a:r>
              <a:rPr lang="ko-KR" altLang="en-US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팀</a:t>
            </a:r>
            <a:endParaRPr lang="ko-KR" altLang="en-US" spc="-150" dirty="0">
              <a:solidFill>
                <a:schemeClr val="tx1">
                  <a:lumMod val="85000"/>
                  <a:lumOff val="15000"/>
                </a:schemeClr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4440" y="2030434"/>
            <a:ext cx="99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 smtClean="0">
                <a:solidFill>
                  <a:srgbClr val="327A5D"/>
                </a:solidFill>
                <a:latin typeface="한컴 윤고딕 240" pitchFamily="18" charset="-127"/>
                <a:ea typeface="한컴 윤고딕 240" pitchFamily="18" charset="-127"/>
              </a:rPr>
              <a:t>VS</a:t>
            </a:r>
            <a:endParaRPr lang="ko-KR" altLang="en-US" spc="-150" dirty="0">
              <a:solidFill>
                <a:srgbClr val="327A5D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7604" y="3507852"/>
            <a:ext cx="7128792" cy="58477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50" dirty="0" smtClean="0">
                <a:latin typeface="나눔고딕" pitchFamily="50" charset="-127"/>
                <a:ea typeface="나눔고딕" pitchFamily="50" charset="-127"/>
              </a:rPr>
              <a:t>한 명의 한식 전문 요리사와 방송인이 팀을 이뤄 </a:t>
            </a:r>
            <a:endParaRPr lang="en-US" altLang="ko-KR" sz="1600" spc="-15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600" spc="-150" dirty="0" smtClean="0">
                <a:latin typeface="나눔고딕 ExtraBold" pitchFamily="50" charset="-127"/>
                <a:ea typeface="나눔고딕 ExtraBold" pitchFamily="50" charset="-127"/>
              </a:rPr>
              <a:t>옛 문헌에 나온 전통 음식</a:t>
            </a:r>
            <a:r>
              <a:rPr lang="ko-KR" altLang="en-US" sz="1600" spc="-150" dirty="0" smtClean="0">
                <a:latin typeface="나눔고딕" pitchFamily="50" charset="-127"/>
                <a:ea typeface="나눔고딕" pitchFamily="50" charset="-127"/>
              </a:rPr>
              <a:t>을 재현하고 대결하는 </a:t>
            </a:r>
            <a:r>
              <a:rPr lang="ko-KR" altLang="en-US" sz="1600" spc="-150" dirty="0" err="1" smtClean="0">
                <a:latin typeface="나눔고딕" pitchFamily="50" charset="-127"/>
                <a:ea typeface="나눔고딕" pitchFamily="50" charset="-127"/>
              </a:rPr>
              <a:t>컨셉</a:t>
            </a:r>
            <a:endParaRPr lang="ko-KR" altLang="en-US" sz="1600" spc="-15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35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812" y="149163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300" dirty="0" err="1" smtClean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QnA</a:t>
            </a:r>
            <a:endParaRPr lang="en-US" altLang="ko-KR" sz="7200" spc="-300" dirty="0" smtClean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275856" y="2571750"/>
            <a:ext cx="26282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5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135</Words>
  <Application>Microsoft Office PowerPoint</Application>
  <PresentationFormat>화면 슬라이드 쇼(16:9)</PresentationFormat>
  <Paragraphs>43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Arial</vt:lpstr>
      <vt:lpstr>맑은 고딕</vt:lpstr>
      <vt:lpstr>한컴 윤고딕 230</vt:lpstr>
      <vt:lpstr>한컴 윤고딕 240</vt:lpstr>
      <vt:lpstr>나눔고딕</vt:lpstr>
      <vt:lpstr>나눔고딕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jino</cp:lastModifiedBy>
  <cp:revision>3</cp:revision>
  <dcterms:created xsi:type="dcterms:W3CDTF">2006-10-05T04:04:58Z</dcterms:created>
  <dcterms:modified xsi:type="dcterms:W3CDTF">2015-05-11T07:30:47Z</dcterms:modified>
</cp:coreProperties>
</file>